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1" r:id="rId3"/>
    <p:sldId id="257" r:id="rId4"/>
    <p:sldId id="274" r:id="rId5"/>
    <p:sldId id="277" r:id="rId6"/>
    <p:sldId id="258" r:id="rId7"/>
    <p:sldId id="275" r:id="rId8"/>
    <p:sldId id="280" r:id="rId9"/>
    <p:sldId id="278" r:id="rId10"/>
    <p:sldId id="279" r:id="rId11"/>
    <p:sldId id="281" r:id="rId12"/>
    <p:sldId id="273" r:id="rId13"/>
    <p:sldId id="276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76"/>
    <p:restoredTop sz="94604"/>
  </p:normalViewPr>
  <p:slideViewPr>
    <p:cSldViewPr snapToGrid="0" snapToObjects="1">
      <p:cViewPr varScale="1">
        <p:scale>
          <a:sx n="82" d="100"/>
          <a:sy n="82" d="100"/>
        </p:scale>
        <p:origin x="17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E7068-4269-9F4F-B55A-C77B57C10EE3}" type="datetimeFigureOut">
              <a:rPr lang="fr-CA" smtClean="0"/>
              <a:t>2021-05-26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08881-8822-F942-8053-A598B62A864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703894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59E0D-B83F-684D-B854-89575565AABC}" type="datetimeFigureOut">
              <a:rPr lang="fr-CA" smtClean="0"/>
              <a:t>2021-05-26</a:t>
            </a:fld>
            <a:endParaRPr lang="fr-CA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7744E-AB12-FD4F-A235-C79358BB9E7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14206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7744E-AB12-FD4F-A235-C79358BB9E7E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14587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FCED-6950-7F43-BF58-C04E4D605E29}" type="datetime1">
              <a:rPr lang="fr-CA" smtClean="0"/>
              <a:t>2021-05-26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FCF3-4485-804A-A9B9-92A9FEB4BEA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29596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B39E3-640A-1142-84E3-26DBDA000799}" type="datetime1">
              <a:rPr lang="fr-CA" smtClean="0"/>
              <a:t>2021-05-26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FCF3-4485-804A-A9B9-92A9FEB4BEA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5533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0F01-4012-8C46-A6CA-BC1ECC0B236D}" type="datetime1">
              <a:rPr lang="fr-CA" smtClean="0"/>
              <a:t>2021-05-26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FCF3-4485-804A-A9B9-92A9FEB4BEA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98504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9216C-C7BD-4642-82C0-81901082021A}" type="datetime1">
              <a:rPr lang="fr-CA" smtClean="0"/>
              <a:t>2021-05-26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FCF3-4485-804A-A9B9-92A9FEB4BEA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51206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0563-CE75-C744-BEE0-2837BC2621C6}" type="datetime1">
              <a:rPr lang="fr-CA" smtClean="0"/>
              <a:t>2021-05-26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FCF3-4485-804A-A9B9-92A9FEB4BEA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00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58FB-F7D2-7647-BBD1-F12D1ACF95BD}" type="datetime1">
              <a:rPr lang="fr-CA" smtClean="0"/>
              <a:t>2021-05-26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FCF3-4485-804A-A9B9-92A9FEB4BEA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1553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662C6-5919-6C45-A6C2-3F1A8B770957}" type="datetime1">
              <a:rPr lang="fr-CA" smtClean="0"/>
              <a:t>2021-05-26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FCF3-4485-804A-A9B9-92A9FEB4BEA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9021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2D8A4-F436-6449-BFCF-EC34C53BEB6E}" type="datetime1">
              <a:rPr lang="fr-CA" smtClean="0"/>
              <a:t>2021-05-26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FCF3-4485-804A-A9B9-92A9FEB4BEA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77582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CFD4-E88F-D249-B05D-7426BA47EBB9}" type="datetime1">
              <a:rPr lang="fr-CA" smtClean="0"/>
              <a:t>2021-05-26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FCF3-4485-804A-A9B9-92A9FEB4BEA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03514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B156-2C53-8040-B809-2CC3CD7D444F}" type="datetime1">
              <a:rPr lang="fr-CA" smtClean="0"/>
              <a:t>2021-05-26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FCF3-4485-804A-A9B9-92A9FEB4BEA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83919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CA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663C9-FBB6-2E44-909F-359FCEEDD71F}" type="datetime1">
              <a:rPr lang="fr-CA" smtClean="0"/>
              <a:t>2021-05-26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FCF3-4485-804A-A9B9-92A9FEB4BEA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24443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C0A0F-83FD-6B4B-B9AA-5A7DD6FBB0D5}" type="datetime1">
              <a:rPr lang="fr-CA" smtClean="0"/>
              <a:t>2021-05-26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CFCF3-4485-804A-A9B9-92A9FEB4BEA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02250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qdpcm.ca/wp-content/uploads/2017/04/La-r%C3%A9daction-dobjectifs-rendue-facile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20418" y="618780"/>
            <a:ext cx="9925878" cy="2387600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Titre</a:t>
            </a:r>
            <a:br>
              <a:rPr lang="fr-CA" dirty="0" smtClean="0"/>
            </a:br>
            <a:r>
              <a:rPr lang="fr-CA" dirty="0" smtClean="0"/>
              <a:t> </a:t>
            </a:r>
            <a:br>
              <a:rPr lang="fr-CA" dirty="0" smtClean="0"/>
            </a:br>
            <a:r>
              <a:rPr lang="fr-CA" dirty="0" smtClean="0"/>
              <a:t>Sous-titre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5111336"/>
            <a:ext cx="9144000" cy="1655762"/>
          </a:xfrm>
        </p:spPr>
        <p:txBody>
          <a:bodyPr>
            <a:noAutofit/>
          </a:bodyPr>
          <a:lstStyle/>
          <a:p>
            <a:endParaRPr lang="fr-CA" sz="1800" dirty="0" smtClean="0"/>
          </a:p>
          <a:p>
            <a:endParaRPr lang="fr-CA" sz="1800" dirty="0" smtClean="0"/>
          </a:p>
          <a:p>
            <a:endParaRPr lang="fr-CA" sz="1800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424609" y="5269672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A" sz="1800" dirty="0" smtClean="0">
              <a:solidFill>
                <a:srgbClr val="FF0000"/>
              </a:solidFill>
            </a:endParaRPr>
          </a:p>
          <a:p>
            <a:r>
              <a:rPr lang="fr-CA" sz="2000" dirty="0" smtClean="0"/>
              <a:t>Crédits : </a:t>
            </a:r>
            <a:r>
              <a:rPr lang="fr-CA" sz="2000" dirty="0" smtClean="0">
                <a:solidFill>
                  <a:srgbClr val="FF0000"/>
                </a:solidFill>
              </a:rPr>
              <a:t>Le cas échéant </a:t>
            </a:r>
            <a:r>
              <a:rPr lang="fr-CA" sz="2000" dirty="0">
                <a:solidFill>
                  <a:srgbClr val="FF0000"/>
                </a:solidFill>
              </a:rPr>
              <a:t>n</a:t>
            </a:r>
            <a:r>
              <a:rPr lang="fr-CA" sz="2000" dirty="0" smtClean="0">
                <a:solidFill>
                  <a:srgbClr val="FF0000"/>
                </a:solidFill>
              </a:rPr>
              <a:t>ommez ceux à qui vous voulez donner du crédit pour avoir aidé à faire cette présentation</a:t>
            </a:r>
          </a:p>
          <a:p>
            <a:endParaRPr lang="fr-CA" sz="1800" dirty="0">
              <a:solidFill>
                <a:srgbClr val="FF0000"/>
              </a:solidFill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411357" y="3534742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A" sz="2800" dirty="0" smtClean="0">
              <a:solidFill>
                <a:srgbClr val="FF0000"/>
              </a:solidFill>
            </a:endParaRPr>
          </a:p>
          <a:p>
            <a:r>
              <a:rPr lang="fr-CA" sz="2800" dirty="0" smtClean="0"/>
              <a:t>Nom et fonction</a:t>
            </a:r>
          </a:p>
          <a:p>
            <a:r>
              <a:rPr lang="fr-CA" sz="2800" dirty="0" smtClean="0"/>
              <a:t>Contexte de la présentation</a:t>
            </a:r>
          </a:p>
          <a:p>
            <a:endParaRPr lang="fr-CA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FCF3-4485-804A-A9B9-92A9FEB4BEA3}" type="slidenum">
              <a:rPr lang="fr-CA" smtClean="0"/>
              <a:t>10</a:t>
            </a:fld>
            <a:endParaRPr lang="fr-CA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838200" y="17296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CA" dirty="0"/>
          </a:p>
        </p:txBody>
      </p:sp>
      <p:sp>
        <p:nvSpPr>
          <p:cNvPr id="8" name="Rectangle 7"/>
          <p:cNvSpPr/>
          <p:nvPr/>
        </p:nvSpPr>
        <p:spPr>
          <a:xfrm>
            <a:off x="2263493" y="172969"/>
            <a:ext cx="80375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/>
              <a:t>Les personnes centenaires à Okinawa au Japon mangent une diète qui est à 96</a:t>
            </a:r>
            <a:r>
              <a:rPr lang="fr-FR" sz="2800" b="1" smtClean="0"/>
              <a:t>% végétarienne</a:t>
            </a:r>
            <a:endParaRPr lang="fr-FR" sz="2800" b="1" dirty="0"/>
          </a:p>
        </p:txBody>
      </p:sp>
      <p:sp>
        <p:nvSpPr>
          <p:cNvPr id="2" name="Rectangle 1"/>
          <p:cNvSpPr/>
          <p:nvPr/>
        </p:nvSpPr>
        <p:spPr>
          <a:xfrm>
            <a:off x="5283200" y="6354247"/>
            <a:ext cx="741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err="1"/>
              <a:t>Annals</a:t>
            </a:r>
            <a:r>
              <a:rPr lang="fr-FR" b="1" dirty="0"/>
              <a:t> of the </a:t>
            </a:r>
            <a:r>
              <a:rPr lang="fr-FR" b="1" dirty="0" err="1"/>
              <a:t>Academy</a:t>
            </a:r>
            <a:r>
              <a:rPr lang="fr-FR" b="1" dirty="0"/>
              <a:t> of Sciences - Volume 1114: 434–455 (2007)</a:t>
            </a:r>
            <a:endParaRPr lang="fr-CA" dirty="0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2"/>
          <a:srcRect l="-1654" t="27569" r="-891" b="19126"/>
          <a:stretch/>
        </p:blipFill>
        <p:spPr>
          <a:xfrm>
            <a:off x="1893745" y="1488067"/>
            <a:ext cx="7913439" cy="4868283"/>
          </a:xfrm>
          <a:prstGeom prst="rect">
            <a:avLst/>
          </a:prstGeom>
        </p:spPr>
      </p:pic>
      <p:sp>
        <p:nvSpPr>
          <p:cNvPr id="16" name="Cadre 15"/>
          <p:cNvSpPr/>
          <p:nvPr/>
        </p:nvSpPr>
        <p:spPr>
          <a:xfrm>
            <a:off x="6451600" y="3149599"/>
            <a:ext cx="3014133" cy="1303867"/>
          </a:xfrm>
          <a:prstGeom prst="frame">
            <a:avLst/>
          </a:prstGeom>
          <a:solidFill>
            <a:srgbClr val="FF0000"/>
          </a:solidFill>
          <a:ln w="635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17" name="Cadre 16"/>
          <p:cNvSpPr/>
          <p:nvPr/>
        </p:nvSpPr>
        <p:spPr>
          <a:xfrm>
            <a:off x="1761067" y="3149599"/>
            <a:ext cx="3143917" cy="1303867"/>
          </a:xfrm>
          <a:prstGeom prst="frame">
            <a:avLst/>
          </a:prstGeom>
          <a:solidFill>
            <a:srgbClr val="FF0000"/>
          </a:solidFill>
          <a:ln w="635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 rot="19864914">
            <a:off x="3546147" y="4723118"/>
            <a:ext cx="29479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4000" b="1" smtClean="0">
                <a:ln w="10160">
                  <a:solidFill>
                    <a:schemeClr val="accent5"/>
                  </a:solidFill>
                  <a:prstDash val="solid"/>
                </a:ln>
                <a:noFill/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Bon </a:t>
            </a:r>
            <a:r>
              <a:rPr lang="fr-CA" sz="4000" b="1" dirty="0" smtClean="0">
                <a:ln w="10160">
                  <a:solidFill>
                    <a:schemeClr val="accent5"/>
                  </a:solidFill>
                  <a:prstDash val="solid"/>
                </a:ln>
                <a:noFill/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exemple</a:t>
            </a:r>
            <a:endParaRPr lang="fr-CA" sz="4000" b="1" dirty="0">
              <a:ln w="10160">
                <a:solidFill>
                  <a:schemeClr val="accent5"/>
                </a:solidFill>
                <a:prstDash val="solid"/>
              </a:ln>
              <a:noFill/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9" name="Bulle rectangulaire à coins arrondis 18"/>
          <p:cNvSpPr/>
          <p:nvPr/>
        </p:nvSpPr>
        <p:spPr>
          <a:xfrm>
            <a:off x="0" y="0"/>
            <a:ext cx="2210750" cy="939190"/>
          </a:xfrm>
          <a:prstGeom prst="wedgeRoundRectCallout">
            <a:avLst>
              <a:gd name="adj1" fmla="val 57064"/>
              <a:gd name="adj2" fmla="val 987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Le titre explique </a:t>
            </a:r>
            <a:r>
              <a:rPr lang="fr-CA" smtClean="0"/>
              <a:t>le tableau</a:t>
            </a:r>
            <a:endParaRPr lang="fr-CA" dirty="0"/>
          </a:p>
        </p:txBody>
      </p:sp>
      <p:sp>
        <p:nvSpPr>
          <p:cNvPr id="20" name="Bulle rectangulaire à coins arrondis 19"/>
          <p:cNvSpPr/>
          <p:nvPr/>
        </p:nvSpPr>
        <p:spPr>
          <a:xfrm>
            <a:off x="9807185" y="1403543"/>
            <a:ext cx="2384816" cy="1479736"/>
          </a:xfrm>
          <a:prstGeom prst="wedgeRoundRectCallout">
            <a:avLst>
              <a:gd name="adj1" fmla="val -72080"/>
              <a:gd name="adj2" fmla="val 4786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On a gardé l’essentiel sur le tableau pour le message </a:t>
            </a:r>
            <a:r>
              <a:rPr lang="fr-CA" smtClean="0"/>
              <a:t>à expliquer</a:t>
            </a:r>
            <a:endParaRPr lang="fr-CA" dirty="0"/>
          </a:p>
        </p:txBody>
      </p:sp>
      <p:sp>
        <p:nvSpPr>
          <p:cNvPr id="21" name="Bulle rectangulaire à coins arrondis 20"/>
          <p:cNvSpPr/>
          <p:nvPr/>
        </p:nvSpPr>
        <p:spPr>
          <a:xfrm>
            <a:off x="9807184" y="4389002"/>
            <a:ext cx="2384816" cy="1479736"/>
          </a:xfrm>
          <a:prstGeom prst="wedgeRoundRectCallout">
            <a:avLst>
              <a:gd name="adj1" fmla="val -67820"/>
              <a:gd name="adj2" fmla="val -4368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Les données les plus importantes sont mises en évidence</a:t>
            </a:r>
            <a:endParaRPr lang="fr-CA" dirty="0"/>
          </a:p>
        </p:txBody>
      </p:sp>
      <p:sp>
        <p:nvSpPr>
          <p:cNvPr id="22" name="Bulle rectangulaire à coins arrondis 21"/>
          <p:cNvSpPr/>
          <p:nvPr/>
        </p:nvSpPr>
        <p:spPr>
          <a:xfrm>
            <a:off x="64944" y="6157326"/>
            <a:ext cx="2077232" cy="747901"/>
          </a:xfrm>
          <a:prstGeom prst="wedgeRoundRectCallout">
            <a:avLst>
              <a:gd name="adj1" fmla="val 139274"/>
              <a:gd name="adj2" fmla="val 592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mtClean="0"/>
              <a:t>Références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1630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26957" y="357365"/>
            <a:ext cx="11241505" cy="1325563"/>
          </a:xfrm>
        </p:spPr>
        <p:txBody>
          <a:bodyPr/>
          <a:lstStyle/>
          <a:p>
            <a:r>
              <a:rPr lang="fr-CA" dirty="0" smtClean="0"/>
              <a:t>Activité de DPC= </a:t>
            </a:r>
            <a:r>
              <a:rPr lang="fr-CA" dirty="0"/>
              <a:t>S</a:t>
            </a:r>
            <a:r>
              <a:rPr lang="fr-CA" dirty="0" smtClean="0"/>
              <a:t>outenir le changement</a:t>
            </a:r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FCF3-4485-804A-A9B9-92A9FEB4BEA3}" type="slidenum">
              <a:rPr lang="fr-CA" smtClean="0"/>
              <a:t>11</a:t>
            </a:fld>
            <a:endParaRPr lang="fr-CA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668118" y="1705537"/>
            <a:ext cx="9397447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fr-CA" dirty="0" smtClean="0">
                <a:solidFill>
                  <a:srgbClr val="FF0000"/>
                </a:solidFill>
              </a:rPr>
              <a:t>Décrivez quels sont </a:t>
            </a:r>
            <a:r>
              <a:rPr lang="fr-CA" b="1" dirty="0" smtClean="0">
                <a:solidFill>
                  <a:srgbClr val="FF0000"/>
                </a:solidFill>
              </a:rPr>
              <a:t>les changements concrets </a:t>
            </a:r>
            <a:r>
              <a:rPr lang="fr-CA" dirty="0" smtClean="0">
                <a:solidFill>
                  <a:srgbClr val="FF0000"/>
                </a:solidFill>
              </a:rPr>
              <a:t>dans la pratique quotidienne des apprenants qui pourraient survenir suite à votre conférence ?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fr-CA" dirty="0" smtClean="0">
                <a:solidFill>
                  <a:srgbClr val="FF0000"/>
                </a:solidFill>
              </a:rPr>
              <a:t>Comment pouvez-vous aider les apprenants à vaincre </a:t>
            </a:r>
            <a:r>
              <a:rPr lang="fr-CA" b="1" dirty="0" smtClean="0">
                <a:solidFill>
                  <a:srgbClr val="FF0000"/>
                </a:solidFill>
              </a:rPr>
              <a:t>les obstacles </a:t>
            </a:r>
            <a:r>
              <a:rPr lang="fr-CA" dirty="0" smtClean="0">
                <a:solidFill>
                  <a:srgbClr val="FF0000"/>
                </a:solidFill>
              </a:rPr>
              <a:t>au changement ?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fr-CA" dirty="0">
                <a:solidFill>
                  <a:srgbClr val="FF0000"/>
                </a:solidFill>
              </a:rPr>
              <a:t>Manque de connaissance (Ex.: Manque de confiance de l’apprenant pour opérer le changement)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fr-CA" dirty="0" smtClean="0">
                <a:solidFill>
                  <a:srgbClr val="FF0000"/>
                </a:solidFill>
              </a:rPr>
              <a:t>Attitudes (Ex. : Motivation de l’apprenant à changer)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fr-CA" dirty="0" smtClean="0">
                <a:solidFill>
                  <a:srgbClr val="FF0000"/>
                </a:solidFill>
              </a:rPr>
              <a:t>Contraintes de temps, de lieu et d’espace (Ex :Accès aux ressources)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fr-CA" dirty="0" smtClean="0">
                <a:solidFill>
                  <a:srgbClr val="FF0000"/>
                </a:solidFill>
              </a:rPr>
              <a:t>Organisationnels (Ex. : processus hospitaliers)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endParaRPr lang="fr-CA" dirty="0" smtClean="0">
              <a:solidFill>
                <a:srgbClr val="FF0000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endParaRPr lang="fr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593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Messages clés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FF0000"/>
                </a:solidFill>
              </a:rPr>
              <a:t>SVP conclure avec 3 messages clés</a:t>
            </a:r>
          </a:p>
          <a:p>
            <a:r>
              <a:rPr lang="fr-CA" dirty="0" smtClean="0">
                <a:solidFill>
                  <a:srgbClr val="FF0000"/>
                </a:solidFill>
              </a:rPr>
              <a:t>Les messages doivent être en lien avec les objectifs que vous vous étiez donnés.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FCF3-4485-804A-A9B9-92A9FEB4BEA3}" type="slidenum">
              <a:rPr lang="fr-CA" smtClean="0"/>
              <a:t>12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0480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Bibliographie/Remerciements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>
                <a:solidFill>
                  <a:srgbClr val="FF0000"/>
                </a:solidFill>
              </a:rPr>
              <a:t>Inscrivez des références </a:t>
            </a:r>
            <a:r>
              <a:rPr lang="fr-CA" dirty="0" smtClean="0">
                <a:solidFill>
                  <a:srgbClr val="FF0000"/>
                </a:solidFill>
              </a:rPr>
              <a:t>pertinente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FCF3-4485-804A-A9B9-92A9FEB4BEA3}" type="slidenum">
              <a:rPr lang="fr-CA" smtClean="0"/>
              <a:t>13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987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Conflits d’intérêt </a:t>
            </a:r>
            <a:r>
              <a:rPr lang="fr-CA" dirty="0" smtClean="0">
                <a:solidFill>
                  <a:srgbClr val="FF0000"/>
                </a:solidFill>
              </a:rPr>
              <a:t>(si aucun inscrire « aucun »)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CA" dirty="0" smtClean="0">
                <a:solidFill>
                  <a:srgbClr val="FF0000"/>
                </a:solidFill>
              </a:rPr>
              <a:t>SVP déclarez tout ce qui selon vous pourrait induire un biais potentiel pour l’auditoire et influencer la façon dont vous allez transmettre l’information.</a:t>
            </a:r>
          </a:p>
          <a:p>
            <a:pPr marL="457200" lvl="2" indent="0">
              <a:spcBef>
                <a:spcPts val="1000"/>
              </a:spcBef>
              <a:buNone/>
            </a:pPr>
            <a:r>
              <a:rPr lang="fr-CA" dirty="0" smtClean="0">
                <a:solidFill>
                  <a:srgbClr val="FF0000"/>
                </a:solidFill>
              </a:rPr>
              <a:t>Ex: Je reçois des fonds de la </a:t>
            </a:r>
            <a:r>
              <a:rPr lang="fr-CA" dirty="0" err="1" smtClean="0">
                <a:solidFill>
                  <a:srgbClr val="FF0000"/>
                </a:solidFill>
              </a:rPr>
              <a:t>cie</a:t>
            </a:r>
            <a:r>
              <a:rPr lang="fr-CA" dirty="0" smtClean="0">
                <a:solidFill>
                  <a:srgbClr val="FF0000"/>
                </a:solidFill>
              </a:rPr>
              <a:t> </a:t>
            </a:r>
            <a:r>
              <a:rPr lang="fr-CA" dirty="0" err="1" smtClean="0">
                <a:solidFill>
                  <a:srgbClr val="FF0000"/>
                </a:solidFill>
              </a:rPr>
              <a:t>xyz</a:t>
            </a:r>
            <a:r>
              <a:rPr lang="fr-CA" dirty="0" smtClean="0">
                <a:solidFill>
                  <a:srgbClr val="FF0000"/>
                </a:solidFill>
              </a:rPr>
              <a:t> pour mon laboratoire.</a:t>
            </a:r>
          </a:p>
          <a:p>
            <a:pPr marL="457200" lvl="2" indent="0">
              <a:spcBef>
                <a:spcPts val="1000"/>
              </a:spcBef>
              <a:buNone/>
            </a:pPr>
            <a:r>
              <a:rPr lang="fr-CA" dirty="0" smtClean="0">
                <a:solidFill>
                  <a:srgbClr val="FF0000"/>
                </a:solidFill>
              </a:rPr>
              <a:t>Ex : je fais partie d’un comité consultatif pour l’organisme </a:t>
            </a:r>
            <a:r>
              <a:rPr lang="fr-CA" dirty="0" err="1" smtClean="0">
                <a:solidFill>
                  <a:srgbClr val="FF0000"/>
                </a:solidFill>
              </a:rPr>
              <a:t>xyz</a:t>
            </a:r>
            <a:endParaRPr lang="fr-CA" dirty="0" smtClean="0">
              <a:solidFill>
                <a:srgbClr val="FF0000"/>
              </a:solidFill>
            </a:endParaRPr>
          </a:p>
          <a:p>
            <a:pPr marL="457200" lvl="1" indent="-457200">
              <a:spcBef>
                <a:spcPts val="1000"/>
              </a:spcBef>
            </a:pPr>
            <a:r>
              <a:rPr lang="fr-CA" sz="3000" b="1" i="1" u="sng" dirty="0" smtClean="0">
                <a:solidFill>
                  <a:srgbClr val="FF0000"/>
                </a:solidFill>
              </a:rPr>
              <a:t>Si</a:t>
            </a:r>
            <a:r>
              <a:rPr lang="fr-CA" sz="3000" dirty="0" smtClean="0">
                <a:solidFill>
                  <a:srgbClr val="FF0000"/>
                </a:solidFill>
              </a:rPr>
              <a:t> vous identifiez un biais potentiel, svp déclarez les stratégies que vous allez utiliser pour tenter d’atténuer le biais, pour le bénéfice de l’auditoire.</a:t>
            </a:r>
          </a:p>
          <a:p>
            <a:pPr marL="457200" lvl="1" indent="0">
              <a:buNone/>
            </a:pPr>
            <a:r>
              <a:rPr lang="fr-CA" sz="1800" dirty="0" smtClean="0">
                <a:solidFill>
                  <a:srgbClr val="FF0000"/>
                </a:solidFill>
              </a:rPr>
              <a:t> Ex: Lors de la présentation, je signalerai à l’auditoire les études spécifiques pour lesquelles ces fonds ont été utilisés dans mon laboratoire.</a:t>
            </a:r>
          </a:p>
          <a:p>
            <a:pPr marL="457200" lvl="1" indent="0">
              <a:buNone/>
            </a:pPr>
            <a:r>
              <a:rPr lang="fr-CA" sz="1800" dirty="0" smtClean="0">
                <a:solidFill>
                  <a:srgbClr val="FF0000"/>
                </a:solidFill>
              </a:rPr>
              <a:t>Ex : Lors de la présentation, je vais m’assurer de signaler à l’auditoire ce qui est du domaine de l’opinion d’experts vs des données probantes.</a:t>
            </a:r>
          </a:p>
          <a:p>
            <a:pPr marL="457200" lvl="1" indent="0">
              <a:buNone/>
            </a:pPr>
            <a:r>
              <a:rPr lang="fr-CA" dirty="0" smtClean="0">
                <a:solidFill>
                  <a:srgbClr val="FF0000"/>
                </a:solidFill>
              </a:rPr>
              <a:t>.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FCF3-4485-804A-A9B9-92A9FEB4BEA3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4813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-46832"/>
            <a:ext cx="10515600" cy="1325563"/>
          </a:xfrm>
        </p:spPr>
        <p:txBody>
          <a:bodyPr/>
          <a:lstStyle/>
          <a:p>
            <a:r>
              <a:rPr lang="fr-CA" dirty="0" smtClean="0"/>
              <a:t>Objectifs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20825"/>
            <a:ext cx="6848061" cy="4351338"/>
          </a:xfrm>
        </p:spPr>
        <p:txBody>
          <a:bodyPr>
            <a:normAutofit fontScale="92500" lnSpcReduction="10000"/>
          </a:bodyPr>
          <a:lstStyle/>
          <a:p>
            <a:r>
              <a:rPr lang="fr-CA" dirty="0" smtClean="0">
                <a:solidFill>
                  <a:srgbClr val="FF0000"/>
                </a:solidFill>
              </a:rPr>
              <a:t>Les objectifs sont un </a:t>
            </a:r>
            <a:r>
              <a:rPr lang="fr-CA" u="sng" dirty="0" smtClean="0">
                <a:solidFill>
                  <a:srgbClr val="FF0000"/>
                </a:solidFill>
              </a:rPr>
              <a:t>contrat pédagogique avec votre auditoire</a:t>
            </a:r>
          </a:p>
          <a:p>
            <a:r>
              <a:rPr lang="fr-CA" dirty="0" smtClean="0">
                <a:solidFill>
                  <a:srgbClr val="FF0000"/>
                </a:solidFill>
              </a:rPr>
              <a:t>Soyez réaliste pour ce qui est possible de faire avec le temps et les ressources allouées</a:t>
            </a:r>
          </a:p>
          <a:p>
            <a:r>
              <a:rPr lang="fr-CA" dirty="0" smtClean="0">
                <a:solidFill>
                  <a:srgbClr val="FF0000"/>
                </a:solidFill>
              </a:rPr>
              <a:t>SVP Écrivez 2-3 objectifs par heure de conférence</a:t>
            </a:r>
          </a:p>
          <a:p>
            <a:r>
              <a:rPr lang="fr-CA" dirty="0" smtClean="0">
                <a:solidFill>
                  <a:srgbClr val="FF0000"/>
                </a:solidFill>
              </a:rPr>
              <a:t>SVP Évitez les verbes connaître, comprendre et savoir (voir liste suggérée)</a:t>
            </a:r>
          </a:p>
          <a:p>
            <a:r>
              <a:rPr lang="fr-CA" dirty="0" smtClean="0">
                <a:hlinkClick r:id="rId2"/>
              </a:rPr>
              <a:t>Aide à la tâche</a:t>
            </a:r>
          </a:p>
          <a:p>
            <a:pPr lvl="1"/>
            <a:r>
              <a:rPr lang="fr-CA" dirty="0" smtClean="0">
                <a:hlinkClick r:id="rId2"/>
              </a:rPr>
              <a:t>http://cqdpcm.ca/wp-content/uploads/2017/04/La-r%C3%A9daction-dobjectifs-rendue-facile.pdf</a:t>
            </a:r>
            <a:endParaRPr lang="fr-CA" dirty="0" smtClean="0">
              <a:solidFill>
                <a:srgbClr val="FF0000"/>
              </a:solidFill>
            </a:endParaRPr>
          </a:p>
          <a:p>
            <a:endParaRPr lang="fr-CA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6261" y="1520825"/>
            <a:ext cx="4505739" cy="4485859"/>
          </a:xfrm>
          <a:prstGeom prst="rect">
            <a:avLst/>
          </a:prstGeom>
        </p:spPr>
      </p:pic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FCF3-4485-804A-A9B9-92A9FEB4BEA3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6185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Plan de la présentation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dirty="0" smtClean="0">
                <a:solidFill>
                  <a:srgbClr val="FF0000"/>
                </a:solidFill>
              </a:rPr>
              <a:t>Expliquez à votre auditoire les moyens que vous allez utiliser pour atteindre les objectifs</a:t>
            </a:r>
          </a:p>
          <a:p>
            <a:r>
              <a:rPr lang="fr-CA" dirty="0">
                <a:solidFill>
                  <a:srgbClr val="FF0000"/>
                </a:solidFill>
              </a:rPr>
              <a:t>Donnez l’horaire </a:t>
            </a:r>
            <a:r>
              <a:rPr lang="fr-CA" dirty="0" smtClean="0">
                <a:solidFill>
                  <a:srgbClr val="FF0000"/>
                </a:solidFill>
              </a:rPr>
              <a:t>détaillé par exemple :		</a:t>
            </a:r>
          </a:p>
          <a:p>
            <a:pPr lvl="1"/>
            <a:r>
              <a:rPr lang="fr-CA" dirty="0" smtClean="0">
                <a:solidFill>
                  <a:srgbClr val="FF0000"/>
                </a:solidFill>
              </a:rPr>
              <a:t>Durée de 50 minutes. </a:t>
            </a:r>
          </a:p>
          <a:p>
            <a:pPr lvl="1"/>
            <a:r>
              <a:rPr lang="fr-CA" dirty="0" smtClean="0">
                <a:solidFill>
                  <a:srgbClr val="FF0000"/>
                </a:solidFill>
              </a:rPr>
              <a:t>15 minutes de présentation magistrale sur la théorie fondamentale</a:t>
            </a:r>
          </a:p>
          <a:p>
            <a:pPr lvl="1"/>
            <a:r>
              <a:rPr lang="fr-CA" dirty="0" smtClean="0">
                <a:solidFill>
                  <a:srgbClr val="FF0000"/>
                </a:solidFill>
              </a:rPr>
              <a:t>10 minutes de discussion sur le clavardage</a:t>
            </a:r>
            <a:endParaRPr lang="fr-CA" dirty="0">
              <a:solidFill>
                <a:srgbClr val="FF0000"/>
              </a:solidFill>
            </a:endParaRPr>
          </a:p>
          <a:p>
            <a:pPr lvl="1"/>
            <a:r>
              <a:rPr lang="fr-CA" dirty="0" smtClean="0">
                <a:solidFill>
                  <a:srgbClr val="FF0000"/>
                </a:solidFill>
              </a:rPr>
              <a:t>20 minutes de présentation magistrale sur un aspect particulier</a:t>
            </a:r>
          </a:p>
          <a:p>
            <a:pPr lvl="1"/>
            <a:r>
              <a:rPr lang="fr-CA" dirty="0" smtClean="0">
                <a:solidFill>
                  <a:srgbClr val="FF0000"/>
                </a:solidFill>
              </a:rPr>
              <a:t>10  </a:t>
            </a:r>
            <a:r>
              <a:rPr lang="fr-CA" dirty="0">
                <a:solidFill>
                  <a:srgbClr val="FF0000"/>
                </a:solidFill>
              </a:rPr>
              <a:t>minutes </a:t>
            </a:r>
            <a:r>
              <a:rPr lang="fr-CA" dirty="0" smtClean="0">
                <a:solidFill>
                  <a:srgbClr val="FF0000"/>
                </a:solidFill>
              </a:rPr>
              <a:t>discussion de cas pour 6 minutes via clavardage</a:t>
            </a:r>
          </a:p>
          <a:p>
            <a:pPr lvl="1"/>
            <a:r>
              <a:rPr lang="fr-CA" dirty="0">
                <a:solidFill>
                  <a:srgbClr val="FF0000"/>
                </a:solidFill>
              </a:rPr>
              <a:t>5</a:t>
            </a:r>
            <a:r>
              <a:rPr lang="fr-CA" dirty="0" smtClean="0">
                <a:solidFill>
                  <a:srgbClr val="FF0000"/>
                </a:solidFill>
              </a:rPr>
              <a:t> minutes de retour sur les messages clés pour conclure</a:t>
            </a:r>
          </a:p>
          <a:p>
            <a:r>
              <a:rPr lang="fr-CA" dirty="0" smtClean="0">
                <a:solidFill>
                  <a:srgbClr val="FF0000"/>
                </a:solidFill>
              </a:rPr>
              <a:t>Il doit y avoir au moins 25% d’interaction avec l’auditoire </a:t>
            </a:r>
          </a:p>
          <a:p>
            <a:pPr lvl="1"/>
            <a:r>
              <a:rPr lang="fr-CA" dirty="0" smtClean="0">
                <a:solidFill>
                  <a:srgbClr val="FF0000"/>
                </a:solidFill>
              </a:rPr>
              <a:t>Ex.: 1 heure = 15 minutes de discussion</a:t>
            </a:r>
          </a:p>
          <a:p>
            <a:r>
              <a:rPr lang="fr-CA" dirty="0" smtClean="0">
                <a:solidFill>
                  <a:srgbClr val="FF0000"/>
                </a:solidFill>
              </a:rPr>
              <a:t>Pensez à faire des pauses fréquentes pour fin de discussion</a:t>
            </a:r>
          </a:p>
          <a:p>
            <a:r>
              <a:rPr lang="fr-CA" dirty="0" smtClean="0">
                <a:solidFill>
                  <a:srgbClr val="FF0000"/>
                </a:solidFill>
              </a:rPr>
              <a:t>Discutez avec le modérateur quelles sont les options disponibles pour stimuler l’interaction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FCF3-4485-804A-A9B9-92A9FEB4BEA3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8931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Mise en situation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7154107" cy="4351338"/>
          </a:xfrm>
        </p:spPr>
        <p:txBody>
          <a:bodyPr/>
          <a:lstStyle/>
          <a:p>
            <a:r>
              <a:rPr lang="fr-CA" dirty="0" smtClean="0">
                <a:solidFill>
                  <a:srgbClr val="FF0000"/>
                </a:solidFill>
              </a:rPr>
              <a:t>Après les diapositives d’introduction, de conflits d’intérêts , d’objectifs et de plan d’apprentissage, il est temps de stimuler votre auditoire.</a:t>
            </a:r>
          </a:p>
          <a:p>
            <a:pPr marL="228600" lvl="1">
              <a:spcBef>
                <a:spcPts val="1000"/>
              </a:spcBef>
            </a:pPr>
            <a:r>
              <a:rPr lang="fr-CA" dirty="0" smtClean="0">
                <a:solidFill>
                  <a:srgbClr val="FF0000"/>
                </a:solidFill>
              </a:rPr>
              <a:t>C’est </a:t>
            </a:r>
            <a:r>
              <a:rPr lang="fr-CA" dirty="0">
                <a:solidFill>
                  <a:srgbClr val="FF0000"/>
                </a:solidFill>
              </a:rPr>
              <a:t>le temps de capter </a:t>
            </a:r>
            <a:r>
              <a:rPr lang="fr-CA" dirty="0" smtClean="0">
                <a:solidFill>
                  <a:srgbClr val="FF0000"/>
                </a:solidFill>
              </a:rPr>
              <a:t>l’attention</a:t>
            </a:r>
            <a:r>
              <a:rPr lang="fr-CA" dirty="0">
                <a:solidFill>
                  <a:srgbClr val="FF0000"/>
                </a:solidFill>
              </a:rPr>
              <a:t> </a:t>
            </a:r>
            <a:r>
              <a:rPr lang="fr-CA" dirty="0" smtClean="0">
                <a:solidFill>
                  <a:srgbClr val="FF0000"/>
                </a:solidFill>
              </a:rPr>
              <a:t>!!!</a:t>
            </a:r>
          </a:p>
          <a:p>
            <a:pPr lvl="1"/>
            <a:r>
              <a:rPr lang="fr-CA" dirty="0" smtClean="0">
                <a:solidFill>
                  <a:srgbClr val="FF0000"/>
                </a:solidFill>
              </a:rPr>
              <a:t>Une statistique importante</a:t>
            </a:r>
          </a:p>
          <a:p>
            <a:pPr lvl="1"/>
            <a:r>
              <a:rPr lang="fr-CA" dirty="0" smtClean="0">
                <a:solidFill>
                  <a:srgbClr val="FF0000"/>
                </a:solidFill>
              </a:rPr>
              <a:t>Une image forte</a:t>
            </a:r>
          </a:p>
          <a:p>
            <a:pPr lvl="1"/>
            <a:r>
              <a:rPr lang="fr-CA" dirty="0" smtClean="0">
                <a:solidFill>
                  <a:srgbClr val="FF0000"/>
                </a:solidFill>
              </a:rPr>
              <a:t>Contez une histoire qui vous est arrivée</a:t>
            </a:r>
          </a:p>
          <a:p>
            <a:pPr lvl="1"/>
            <a:r>
              <a:rPr lang="fr-CA" dirty="0" smtClean="0">
                <a:solidFill>
                  <a:srgbClr val="FF0000"/>
                </a:solidFill>
              </a:rPr>
              <a:t>Utilisez un petit vidéo</a:t>
            </a:r>
          </a:p>
          <a:p>
            <a:pPr lvl="1"/>
            <a:r>
              <a:rPr lang="fr-CA" dirty="0" smtClean="0">
                <a:solidFill>
                  <a:srgbClr val="FF0000"/>
                </a:solidFill>
              </a:rPr>
              <a:t>Donnez un cas clinique. 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FCF3-4485-804A-A9B9-92A9FEB4BEA3}" type="slidenum">
              <a:rPr lang="fr-CA" smtClean="0"/>
              <a:t>5</a:t>
            </a:fld>
            <a:endParaRPr lang="fr-CA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183374">
            <a:off x="8289800" y="1467292"/>
            <a:ext cx="3242533" cy="447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70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CA" dirty="0" smtClean="0"/>
              <a:t>Présentation du contenu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fr-CA" dirty="0" smtClean="0">
                <a:solidFill>
                  <a:srgbClr val="FF0000"/>
                </a:solidFill>
              </a:rPr>
              <a:t>Évitez d’utiliser plus de 7 lignes par diapositives </a:t>
            </a:r>
            <a:r>
              <a:rPr lang="fr-CA" u="sng" dirty="0" smtClean="0">
                <a:solidFill>
                  <a:srgbClr val="FF0000"/>
                </a:solidFill>
              </a:rPr>
              <a:t>(Cette diapositive est trop chargée)</a:t>
            </a:r>
          </a:p>
          <a:p>
            <a:r>
              <a:rPr lang="fr-CA" dirty="0" smtClean="0">
                <a:solidFill>
                  <a:srgbClr val="FF0000"/>
                </a:solidFill>
              </a:rPr>
              <a:t>Utilisez 1 diapositive par minute de présentation (1 heure = 45 diapositives de contenu maximum pour avoir 25% du temps en interactivité)</a:t>
            </a:r>
          </a:p>
          <a:p>
            <a:r>
              <a:rPr lang="fr-CA" dirty="0" smtClean="0">
                <a:solidFill>
                  <a:srgbClr val="FF0000"/>
                </a:solidFill>
              </a:rPr>
              <a:t>Évitez les animations trop lourdes</a:t>
            </a:r>
          </a:p>
          <a:p>
            <a:r>
              <a:rPr lang="fr-CA" dirty="0" smtClean="0">
                <a:solidFill>
                  <a:srgbClr val="FF0000"/>
                </a:solidFill>
              </a:rPr>
              <a:t>Parlez lentement</a:t>
            </a:r>
          </a:p>
          <a:p>
            <a:r>
              <a:rPr lang="fr-CA" dirty="0" smtClean="0">
                <a:solidFill>
                  <a:srgbClr val="FF0000"/>
                </a:solidFill>
              </a:rPr>
              <a:t>Utilisez des images pour passer les messages importants</a:t>
            </a:r>
          </a:p>
          <a:p>
            <a:r>
              <a:rPr lang="fr-CA" dirty="0" smtClean="0">
                <a:solidFill>
                  <a:srgbClr val="FF0000"/>
                </a:solidFill>
              </a:rPr>
              <a:t>Donnez du temps pour réfléchir</a:t>
            </a:r>
          </a:p>
          <a:p>
            <a:r>
              <a:rPr lang="fr-CA" dirty="0" smtClean="0">
                <a:solidFill>
                  <a:srgbClr val="FF0000"/>
                </a:solidFill>
              </a:rPr>
              <a:t>Utilisez le clavardage</a:t>
            </a:r>
          </a:p>
          <a:p>
            <a:r>
              <a:rPr lang="fr-CA" dirty="0" smtClean="0">
                <a:solidFill>
                  <a:srgbClr val="FF0000"/>
                </a:solidFill>
              </a:rPr>
              <a:t>Discutez avec le modérateur pour utiliser les options d’interaction pour les sondages en direct</a:t>
            </a:r>
          </a:p>
          <a:p>
            <a:r>
              <a:rPr lang="fr-CA" dirty="0" smtClean="0">
                <a:solidFill>
                  <a:srgbClr val="FF0000"/>
                </a:solidFill>
              </a:rPr>
              <a:t>N’hésitez pas à répéter plusieurs fois les messages importants.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FCF3-4485-804A-A9B9-92A9FEB4BEA3}" type="slidenum">
              <a:rPr lang="fr-CA" smtClean="0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879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Présentation du contenu</a:t>
            </a:r>
            <a:br>
              <a:rPr lang="fr-CA" dirty="0" smtClean="0"/>
            </a:br>
            <a:r>
              <a:rPr lang="fr-CA" dirty="0"/>
              <a:t>	</a:t>
            </a:r>
            <a:r>
              <a:rPr lang="fr-CA" dirty="0" smtClean="0"/>
              <a:t>tableaux ou autres données scientifiques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68118" y="2170908"/>
            <a:ext cx="9397447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fr-CA" dirty="0" smtClean="0">
                <a:solidFill>
                  <a:srgbClr val="FF0000"/>
                </a:solidFill>
              </a:rPr>
              <a:t>Évitez les tableaux surchargés et ne sélectionner que ce qui est pertinent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fr-CA" dirty="0" smtClean="0">
                <a:solidFill>
                  <a:srgbClr val="FF0000"/>
                </a:solidFill>
              </a:rPr>
              <a:t>Utilisez des moyens graphiques pour </a:t>
            </a:r>
            <a:r>
              <a:rPr lang="fr-CA" dirty="0" smtClean="0">
                <a:solidFill>
                  <a:schemeClr val="accent1">
                    <a:lumMod val="50000"/>
                  </a:schemeClr>
                </a:solidFill>
              </a:rPr>
              <a:t>mettre en évidence l’important</a:t>
            </a:r>
            <a:r>
              <a:rPr lang="fr-CA" dirty="0" smtClean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fr-CA" dirty="0" smtClean="0">
                <a:solidFill>
                  <a:srgbClr val="FF0000"/>
                </a:solidFill>
              </a:rPr>
              <a:t>Respectez la loi sur les droits d’auteurs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fr-CA" dirty="0" smtClean="0">
                <a:solidFill>
                  <a:srgbClr val="FF0000"/>
                </a:solidFill>
              </a:rPr>
              <a:t>Inscrivez les références appropriées pour chaque image, tableau ou référence.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FCF3-4485-804A-A9B9-92A9FEB4BEA3}" type="slidenum">
              <a:rPr lang="fr-CA" smtClean="0"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5964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</a:t>
            </a:r>
            <a:r>
              <a:rPr lang="fr-CA" dirty="0" smtClean="0"/>
              <a:t>onnées scientifiques basées sur les évidences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68118" y="2170908"/>
            <a:ext cx="9397447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fr-CA" dirty="0" smtClean="0">
                <a:solidFill>
                  <a:srgbClr val="FF0000"/>
                </a:solidFill>
              </a:rPr>
              <a:t>Vous devez signaler toute indication médicamenteuse non approuvée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fr-CA" dirty="0" smtClean="0">
                <a:solidFill>
                  <a:srgbClr val="FF0000"/>
                </a:solidFill>
              </a:rPr>
              <a:t>Nous suggérons de citer des études de haute qualité (tel Essais randomisés-contrôlés)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fr-CA" dirty="0" smtClean="0">
                <a:solidFill>
                  <a:srgbClr val="FF0000"/>
                </a:solidFill>
              </a:rPr>
              <a:t>En l’absence de données probantes le niveau d’évidence doit être mentionné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fr-CA" dirty="0" smtClean="0">
                <a:solidFill>
                  <a:srgbClr val="FF0000"/>
                </a:solidFill>
              </a:rPr>
              <a:t>Nous vous suggérons d’utiliser le nombre de patients à traiter (NPT, NNT en anglais) ou Nombre de patients pour produire un effet nocif (NPN, NNH en </a:t>
            </a:r>
            <a:r>
              <a:rPr lang="fr-CA" dirty="0">
                <a:solidFill>
                  <a:srgbClr val="FF0000"/>
                </a:solidFill>
              </a:rPr>
              <a:t>anglais) </a:t>
            </a:r>
            <a:r>
              <a:rPr lang="fr-CA" sz="1800" dirty="0">
                <a:solidFill>
                  <a:srgbClr val="FF0000"/>
                </a:solidFill>
              </a:rPr>
              <a:t>https://clincalc.com/Stats/NNT.aspx</a:t>
            </a:r>
            <a:endParaRPr lang="fr-CA" sz="1800" dirty="0" smtClean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fr-CA" dirty="0" smtClean="0">
                <a:solidFill>
                  <a:srgbClr val="FF0000"/>
                </a:solidFill>
              </a:rPr>
              <a:t>Indiquer les améliorations en valeur absolue (et non pas seulement en valeur relative)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FCF3-4485-804A-A9B9-92A9FEB4BEA3}" type="slidenum">
              <a:rPr lang="fr-CA" smtClean="0"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2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FCF3-4485-804A-A9B9-92A9FEB4BEA3}" type="slidenum">
              <a:rPr lang="fr-CA" smtClean="0"/>
              <a:t>9</a:t>
            </a:fld>
            <a:endParaRPr lang="fr-CA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838200" y="17296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CA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1384693"/>
            <a:ext cx="4041704" cy="475393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908748" y="13242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/>
              <a:t>"The </a:t>
            </a:r>
            <a:r>
              <a:rPr lang="fr-FR" b="1" dirty="0" err="1"/>
              <a:t>Diet</a:t>
            </a:r>
            <a:r>
              <a:rPr lang="fr-FR" b="1" dirty="0"/>
              <a:t> of the </a:t>
            </a:r>
            <a:r>
              <a:rPr lang="fr-FR" b="1" dirty="0" err="1"/>
              <a:t>World’s</a:t>
            </a:r>
            <a:r>
              <a:rPr lang="fr-FR" b="1" dirty="0"/>
              <a:t> </a:t>
            </a:r>
            <a:r>
              <a:rPr lang="fr-FR" b="1" dirty="0" err="1"/>
              <a:t>Longest-Lived</a:t>
            </a:r>
            <a:r>
              <a:rPr lang="fr-FR" b="1" dirty="0"/>
              <a:t> People and </a:t>
            </a:r>
            <a:r>
              <a:rPr lang="fr-FR" b="1" dirty="0" err="1"/>
              <a:t>Its</a:t>
            </a:r>
            <a:r>
              <a:rPr lang="fr-FR" b="1" dirty="0"/>
              <a:t> </a:t>
            </a:r>
            <a:r>
              <a:rPr lang="fr-FR" b="1" dirty="0" err="1"/>
              <a:t>Potential</a:t>
            </a:r>
            <a:r>
              <a:rPr lang="fr-FR" b="1" dirty="0"/>
              <a:t> Impact on </a:t>
            </a:r>
            <a:r>
              <a:rPr lang="fr-FR" b="1" dirty="0" err="1"/>
              <a:t>Morbidity</a:t>
            </a:r>
            <a:r>
              <a:rPr lang="fr-FR" b="1" dirty="0"/>
              <a:t> and Life </a:t>
            </a:r>
            <a:r>
              <a:rPr lang="fr-FR" b="1" dirty="0" err="1"/>
              <a:t>Span</a:t>
            </a:r>
            <a:r>
              <a:rPr lang="fr-FR" b="1" dirty="0"/>
              <a:t>" JOURNAL: </a:t>
            </a:r>
            <a:r>
              <a:rPr lang="fr-FR" b="1" dirty="0" err="1"/>
              <a:t>Annals</a:t>
            </a:r>
            <a:r>
              <a:rPr lang="fr-FR" b="1" dirty="0"/>
              <a:t> of the </a:t>
            </a:r>
            <a:r>
              <a:rPr lang="fr-FR" b="1" dirty="0" err="1"/>
              <a:t>Academy</a:t>
            </a:r>
            <a:r>
              <a:rPr lang="fr-FR" b="1" dirty="0"/>
              <a:t> of Sciences - Volume 1114: 434–455 (2007).</a:t>
            </a:r>
          </a:p>
        </p:txBody>
      </p:sp>
      <p:sp>
        <p:nvSpPr>
          <p:cNvPr id="10" name="ZoneTexte 9"/>
          <p:cNvSpPr txBox="1"/>
          <p:nvPr/>
        </p:nvSpPr>
        <p:spPr>
          <a:xfrm rot="19864914">
            <a:off x="654318" y="2480666"/>
            <a:ext cx="10883364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1500" b="1" smtClean="0">
                <a:ln w="10160">
                  <a:solidFill>
                    <a:schemeClr val="accent5"/>
                  </a:solidFill>
                  <a:prstDash val="solid"/>
                </a:ln>
                <a:noFill/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Mauvais </a:t>
            </a:r>
            <a:r>
              <a:rPr lang="fr-CA" sz="11500" b="1" dirty="0" smtClean="0">
                <a:ln w="10160">
                  <a:solidFill>
                    <a:schemeClr val="accent5"/>
                  </a:solidFill>
                  <a:prstDash val="solid"/>
                </a:ln>
                <a:noFill/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exemple</a:t>
            </a:r>
            <a:endParaRPr lang="fr-CA" sz="11500" b="1" dirty="0">
              <a:ln w="10160">
                <a:solidFill>
                  <a:schemeClr val="accent5"/>
                </a:solidFill>
                <a:prstDash val="solid"/>
              </a:ln>
              <a:noFill/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070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858</Words>
  <Application>Microsoft Office PowerPoint</Application>
  <PresentationFormat>Grand écran</PresentationFormat>
  <Paragraphs>98</Paragraphs>
  <Slides>13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Thème Office</vt:lpstr>
      <vt:lpstr>Titre   Sous-titre</vt:lpstr>
      <vt:lpstr>Conflits d’intérêt (si aucun inscrire « aucun »)</vt:lpstr>
      <vt:lpstr>Objectifs</vt:lpstr>
      <vt:lpstr>Plan de la présentation</vt:lpstr>
      <vt:lpstr>Mise en situation</vt:lpstr>
      <vt:lpstr>Présentation du contenu</vt:lpstr>
      <vt:lpstr>Présentation du contenu  tableaux ou autres données scientifiques</vt:lpstr>
      <vt:lpstr>Données scientifiques basées sur les évidences</vt:lpstr>
      <vt:lpstr>Présentation PowerPoint</vt:lpstr>
      <vt:lpstr>Présentation PowerPoint</vt:lpstr>
      <vt:lpstr>Activité de DPC= Soutenir le changement</vt:lpstr>
      <vt:lpstr>Messages clés</vt:lpstr>
      <vt:lpstr>Bibliographie/Remerciements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</dc:title>
  <dc:creator>Jobin Vincent</dc:creator>
  <cp:lastModifiedBy>Sylvie Beaudoin</cp:lastModifiedBy>
  <cp:revision>25</cp:revision>
  <dcterms:created xsi:type="dcterms:W3CDTF">2020-05-01T05:51:24Z</dcterms:created>
  <dcterms:modified xsi:type="dcterms:W3CDTF">2021-05-26T14:38:14Z</dcterms:modified>
</cp:coreProperties>
</file>